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6" r:id="rId2"/>
    <p:sldId id="260" r:id="rId3"/>
    <p:sldId id="317" r:id="rId4"/>
    <p:sldId id="318" r:id="rId5"/>
    <p:sldId id="319" r:id="rId6"/>
    <p:sldId id="299" r:id="rId7"/>
    <p:sldId id="278" r:id="rId8"/>
    <p:sldId id="321" r:id="rId9"/>
    <p:sldId id="320" r:id="rId10"/>
    <p:sldId id="323" r:id="rId11"/>
    <p:sldId id="282" r:id="rId12"/>
    <p:sldId id="273" r:id="rId13"/>
    <p:sldId id="322" r:id="rId14"/>
    <p:sldId id="262" r:id="rId15"/>
    <p:sldId id="274" r:id="rId16"/>
    <p:sldId id="281" r:id="rId17"/>
    <p:sldId id="300" r:id="rId18"/>
    <p:sldId id="269" r:id="rId19"/>
    <p:sldId id="275" r:id="rId20"/>
    <p:sldId id="314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打造一个钱包可以管理多个类别资产的概念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开放生态，链接三方应用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125095" y="-29845"/>
            <a:ext cx="12390755" cy="6917690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5095" y="-29845"/>
            <a:ext cx="12390120" cy="69665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1270"/>
            <a:ext cx="12478385" cy="6946265"/>
          </a:xfrm>
          <a:prstGeom prst="rect">
            <a:avLst/>
          </a:prstGeom>
        </p:spPr>
      </p:pic>
      <p:sp>
        <p:nvSpPr>
          <p:cNvPr id="101" name="我们为什么需要一款数字资产钱包？…"/>
          <p:cNvSpPr txBox="1"/>
          <p:nvPr/>
        </p:nvSpPr>
        <p:spPr>
          <a:xfrm>
            <a:off x="1339857" y="3137536"/>
            <a:ext cx="9437370" cy="58229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3000">
                <a:solidFill>
                  <a:srgbClr val="D8AA6A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sz="3200" dirty="0" smtClean="0"/>
              <a:t>打造区块链世界的数字银行：从安全存储到激活资产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27780" y="4509770"/>
            <a:ext cx="4856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刘锟    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Kcash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联合创始人</a:t>
            </a:r>
            <a:endParaRPr lang="zh-CN" altLang="en-US" sz="3200"/>
          </a:p>
        </p:txBody>
      </p:sp>
      <p:cxnSp>
        <p:nvCxnSpPr>
          <p:cNvPr id="12" name="直接连接符 11"/>
          <p:cNvCxnSpPr/>
          <p:nvPr/>
        </p:nvCxnSpPr>
        <p:spPr>
          <a:xfrm>
            <a:off x="1669415" y="4168775"/>
            <a:ext cx="9173210" cy="0"/>
          </a:xfrm>
          <a:prstGeom prst="line">
            <a:avLst/>
          </a:prstGeom>
          <a:ln w="127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2" y="1197257"/>
            <a:ext cx="3929063" cy="2399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13" y="1066633"/>
            <a:ext cx="3656298" cy="5330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982" y="3895147"/>
            <a:ext cx="2737922" cy="2037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652" y="4025735"/>
            <a:ext cx="2514518" cy="19072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82917" y="2135490"/>
            <a:ext cx="1415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数字货币钱包成立时间分布</a:t>
            </a:r>
            <a:endParaRPr lang="en-US" altLang="zh-CN" sz="1400" dirty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8440" y="6089222"/>
            <a:ext cx="20450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mtClean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钱包项目用户数量分布</a:t>
            </a:r>
            <a:endParaRPr lang="en-US" altLang="zh-CN" sz="1400" dirty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17408" y="6089221"/>
            <a:ext cx="20450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钱包项目融资分布</a:t>
            </a:r>
            <a:endParaRPr lang="en-US" altLang="zh-CN" sz="1400" dirty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828" y="6545673"/>
            <a:ext cx="34804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数据来源于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火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币区块链产业专题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报告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-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钱包篇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7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00" y="1401422"/>
            <a:ext cx="2400684" cy="5197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697" y="1401422"/>
            <a:ext cx="2400684" cy="5197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95" y="1401463"/>
            <a:ext cx="2693343" cy="51969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84623" y="2006929"/>
            <a:ext cx="522515" cy="1662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/>
              <a:t>*****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10058398" y="2988690"/>
            <a:ext cx="21336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以</a:t>
            </a:r>
            <a:r>
              <a:rPr lang="en-US" altLang="zh-CN" sz="2000" dirty="0" err="1" smtClean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Kcash</a:t>
            </a:r>
            <a:r>
              <a:rPr lang="zh-CN" altLang="en-US" sz="2000" dirty="0" smtClean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为例：</a:t>
            </a:r>
            <a:endParaRPr lang="en-US" altLang="zh-CN" sz="2000" dirty="0" smtClean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  <a:p>
            <a:endParaRPr lang="en-US" altLang="zh-CN" sz="2000" dirty="0" smtClean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钱包账户</a:t>
            </a:r>
            <a:endParaRPr lang="en-US" altLang="zh-CN" sz="2000" dirty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发现频道</a:t>
            </a:r>
            <a:endParaRPr lang="en-US" altLang="zh-CN" sz="2000" dirty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托管账户</a:t>
            </a:r>
            <a:endParaRPr lang="en-US" altLang="zh-CN" sz="2000" dirty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  <a:p>
            <a:endParaRPr lang="en-US" altLang="zh-CN" sz="2000" dirty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03"/>
          <p:cNvSpPr txBox="1"/>
          <p:nvPr/>
        </p:nvSpPr>
        <p:spPr>
          <a:xfrm>
            <a:off x="574082" y="1836967"/>
            <a:ext cx="9274179" cy="5105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marL="457200" indent="-457200">
              <a:lnSpc>
                <a:spcPct val="150000"/>
              </a:lnSpc>
              <a:defRPr sz="2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Kcash的现在   </a:t>
            </a:r>
          </a:p>
        </p:txBody>
      </p:sp>
      <p:sp>
        <p:nvSpPr>
          <p:cNvPr id="184" name="矩形 2"/>
          <p:cNvSpPr txBox="1"/>
          <p:nvPr/>
        </p:nvSpPr>
        <p:spPr>
          <a:xfrm>
            <a:off x="2816202" y="3149067"/>
            <a:ext cx="2608580" cy="119761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defRPr sz="5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种数字资产</a:t>
            </a:r>
          </a:p>
        </p:txBody>
      </p:sp>
      <p:sp>
        <p:nvSpPr>
          <p:cNvPr id="185" name="矩形 2"/>
          <p:cNvSpPr txBox="1"/>
          <p:nvPr/>
        </p:nvSpPr>
        <p:spPr>
          <a:xfrm>
            <a:off x="968988" y="3149068"/>
            <a:ext cx="1051392" cy="12090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defRPr sz="5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sz="3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主流公链</a:t>
            </a:r>
          </a:p>
        </p:txBody>
      </p:sp>
      <p:sp>
        <p:nvSpPr>
          <p:cNvPr id="186" name="矩形 2"/>
          <p:cNvSpPr txBox="1"/>
          <p:nvPr/>
        </p:nvSpPr>
        <p:spPr>
          <a:xfrm>
            <a:off x="5873333" y="3149067"/>
            <a:ext cx="2490470" cy="119761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defRPr sz="5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万+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累计用户</a:t>
            </a:r>
          </a:p>
        </p:txBody>
      </p:sp>
      <p:sp>
        <p:nvSpPr>
          <p:cNvPr id="187" name="矩形 2"/>
          <p:cNvSpPr txBox="1"/>
          <p:nvPr/>
        </p:nvSpPr>
        <p:spPr>
          <a:xfrm>
            <a:off x="8841667" y="3149067"/>
            <a:ext cx="2088515" cy="119761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>
              <a:defRPr sz="5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亿+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 panose="020F0502020204030204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等值资产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474788"/>
            <a:ext cx="7324444" cy="4611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2962" y="6320043"/>
            <a:ext cx="4006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数据来源于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火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币区块链产业专题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报告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-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钱包篇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 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KaiT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21661" y="2881813"/>
            <a:ext cx="33240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除了存储数字资产外，作为流量入口的钱包，还</a:t>
            </a:r>
            <a:r>
              <a:rPr lang="zh-CN" altLang="en-US" sz="2000" smtClean="0">
                <a:solidFill>
                  <a:srgbClr val="D4A869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能提供哪些服务？</a:t>
            </a:r>
            <a:endParaRPr lang="en-US" altLang="zh-CN" sz="2000" dirty="0">
              <a:solidFill>
                <a:srgbClr val="D4A869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21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7"/>
          <p:cNvSpPr txBox="1"/>
          <p:nvPr/>
        </p:nvSpPr>
        <p:spPr>
          <a:xfrm>
            <a:off x="1080839" y="2306957"/>
            <a:ext cx="10031106" cy="224409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dirty="0"/>
          </a:p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做好安全存储之外，数字钱包的下一步是：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新的商业经济，激活数字资产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Shape 103"/>
          <p:cNvSpPr txBox="1"/>
          <p:nvPr/>
        </p:nvSpPr>
        <p:spPr>
          <a:xfrm>
            <a:off x="550331" y="1278827"/>
            <a:ext cx="9274179" cy="58105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marL="457200" indent="-457200">
              <a:lnSpc>
                <a:spcPct val="150000"/>
              </a:lnSpc>
              <a:defRPr sz="2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Kcash</a:t>
            </a:r>
            <a:r>
              <a:rPr dirty="0" smtClean="0"/>
              <a:t>的</a:t>
            </a:r>
            <a:r>
              <a:rPr lang="zh-CN" altLang="en-US" dirty="0" smtClean="0"/>
              <a:t>思考</a:t>
            </a:r>
            <a:r>
              <a:rPr dirty="0" smtClean="0"/>
              <a:t>  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03"/>
          <p:cNvSpPr txBox="1"/>
          <p:nvPr/>
        </p:nvSpPr>
        <p:spPr>
          <a:xfrm>
            <a:off x="1672867" y="1181720"/>
            <a:ext cx="8398356" cy="581052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marL="457200" indent="-457200">
              <a:lnSpc>
                <a:spcPct val="150000"/>
              </a:lnSpc>
              <a:defRPr sz="2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dirty="0" smtClean="0"/>
              <a:t>数字钱包的双重特性</a:t>
            </a:r>
            <a:endParaRPr dirty="0"/>
          </a:p>
        </p:txBody>
      </p:sp>
      <p:sp>
        <p:nvSpPr>
          <p:cNvPr id="192" name="矩形 5"/>
          <p:cNvSpPr txBox="1"/>
          <p:nvPr/>
        </p:nvSpPr>
        <p:spPr>
          <a:xfrm>
            <a:off x="5286002" y="4225168"/>
            <a:ext cx="1169547" cy="41549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100">
                <a:solidFill>
                  <a:srgbClr val="B48F5A"/>
                </a:solidFill>
              </a:defRPr>
            </a:lvl1pPr>
          </a:lstStyle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数字钱包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3" name="矩形 7"/>
          <p:cNvSpPr txBox="1"/>
          <p:nvPr/>
        </p:nvSpPr>
        <p:spPr>
          <a:xfrm>
            <a:off x="2579589" y="3468082"/>
            <a:ext cx="1323435" cy="4616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B48F5A"/>
                </a:solidFill>
              </a:defRPr>
            </a:lvl1pPr>
          </a:lstStyle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资产管理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4" name="矩形 19"/>
          <p:cNvSpPr txBox="1"/>
          <p:nvPr/>
        </p:nvSpPr>
        <p:spPr>
          <a:xfrm>
            <a:off x="7821441" y="3468082"/>
            <a:ext cx="1323435" cy="4616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B48F5A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dirty="0" smtClean="0"/>
              <a:t>身份管理</a:t>
            </a:r>
            <a:endParaRPr dirty="0"/>
          </a:p>
        </p:txBody>
      </p:sp>
      <p:sp>
        <p:nvSpPr>
          <p:cNvPr id="195" name="矩形 24"/>
          <p:cNvSpPr txBox="1"/>
          <p:nvPr/>
        </p:nvSpPr>
        <p:spPr>
          <a:xfrm>
            <a:off x="9905844" y="2585840"/>
            <a:ext cx="630938" cy="41549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1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金融</a:t>
            </a:r>
          </a:p>
        </p:txBody>
      </p:sp>
      <p:sp>
        <p:nvSpPr>
          <p:cNvPr id="196" name="矩形 26"/>
          <p:cNvSpPr txBox="1"/>
          <p:nvPr/>
        </p:nvSpPr>
        <p:spPr>
          <a:xfrm>
            <a:off x="9905844" y="3522979"/>
            <a:ext cx="637539" cy="4597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1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交易</a:t>
            </a:r>
          </a:p>
        </p:txBody>
      </p:sp>
      <p:sp>
        <p:nvSpPr>
          <p:cNvPr id="197" name="矩形 36"/>
          <p:cNvSpPr txBox="1"/>
          <p:nvPr/>
        </p:nvSpPr>
        <p:spPr>
          <a:xfrm>
            <a:off x="9931244" y="4358518"/>
            <a:ext cx="630938" cy="41549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1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应用</a:t>
            </a:r>
          </a:p>
        </p:txBody>
      </p:sp>
      <p:pic>
        <p:nvPicPr>
          <p:cNvPr id="198" name="未标题-1.png" descr="未标题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16" y="2821188"/>
            <a:ext cx="1249714" cy="12013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9" name="矩形 7"/>
          <p:cNvSpPr txBox="1"/>
          <p:nvPr/>
        </p:nvSpPr>
        <p:spPr>
          <a:xfrm>
            <a:off x="1356514" y="2566383"/>
            <a:ext cx="713739" cy="4597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chemeClr val="tx1"/>
                </a:solidFill>
              </a:rPr>
              <a:t>BTC</a:t>
            </a:r>
          </a:p>
        </p:txBody>
      </p:sp>
      <p:sp>
        <p:nvSpPr>
          <p:cNvPr id="200" name="矩形 7"/>
          <p:cNvSpPr txBox="1"/>
          <p:nvPr/>
        </p:nvSpPr>
        <p:spPr>
          <a:xfrm>
            <a:off x="1356514" y="3480782"/>
            <a:ext cx="713739" cy="4597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chemeClr val="tx1"/>
                </a:solidFill>
              </a:rPr>
              <a:t>ETH</a:t>
            </a:r>
          </a:p>
        </p:txBody>
      </p:sp>
      <p:sp>
        <p:nvSpPr>
          <p:cNvPr id="201" name="矩形 7"/>
          <p:cNvSpPr txBox="1"/>
          <p:nvPr/>
        </p:nvSpPr>
        <p:spPr>
          <a:xfrm>
            <a:off x="1356182" y="4311997"/>
            <a:ext cx="587657" cy="4616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</a:rPr>
              <a:t>EOS</a:t>
            </a:r>
          </a:p>
        </p:txBody>
      </p:sp>
      <p:sp>
        <p:nvSpPr>
          <p:cNvPr id="202" name="圆形"/>
          <p:cNvSpPr/>
          <p:nvPr/>
        </p:nvSpPr>
        <p:spPr>
          <a:xfrm>
            <a:off x="4412360" y="2264242"/>
            <a:ext cx="2918225" cy="2918225"/>
          </a:xfrm>
          <a:prstGeom prst="ellipse">
            <a:avLst/>
          </a:prstGeom>
          <a:ln w="12700">
            <a:solidFill>
              <a:srgbClr val="B48F5A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own Arrow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723900" y="194600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Shape 117"/>
          <p:cNvSpPr txBox="1"/>
          <p:nvPr/>
        </p:nvSpPr>
        <p:spPr>
          <a:xfrm>
            <a:off x="914400" y="242192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lang="en-US" sz="2000" kern="12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r>
              <a:rPr lang="en-US" sz="2000" dirty="0" smtClean="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区块链</a:t>
            </a:r>
            <a:r>
              <a:rPr lang="zh-CN" altLang="en-US" sz="2000" dirty="0" smtClean="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加速</a:t>
            </a:r>
            <a:r>
              <a:rPr lang="zh-CN" altLang="en-US" sz="2000" dirty="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价值</a:t>
            </a:r>
            <a:r>
              <a:rPr lang="zh-CN" altLang="en-US" sz="2000" dirty="0" smtClean="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流通</a:t>
            </a:r>
            <a:endParaRPr lang="en-US" altLang="zh-CN" sz="2000" dirty="0" smtClean="0">
              <a:solidFill>
                <a:srgbClr val="D4A86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lang="en-US" sz="2000" dirty="0">
              <a:solidFill>
                <a:srgbClr val="D4A86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r>
              <a:rPr lang="zh-CN" altLang="en-US" sz="2000" dirty="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更天然有去中心化结构的身份创建和信用积累</a:t>
            </a:r>
            <a:endParaRPr lang="en-US" sz="2000" dirty="0">
              <a:solidFill>
                <a:srgbClr val="D4A86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lang="en-US" sz="2000" kern="12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116" y="1799777"/>
            <a:ext cx="6780700" cy="45261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705960"/>
              </p:ext>
            </p:extLst>
          </p:nvPr>
        </p:nvGraphicFramePr>
        <p:xfrm>
          <a:off x="838200" y="2253625"/>
          <a:ext cx="10515600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42506"/>
                <a:gridCol w="2553195"/>
                <a:gridCol w="3190999"/>
                <a:gridCol w="2628900"/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央行征信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芝麻分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区块链身份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发布机构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央行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蚂蚁金服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无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公信背书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政府信用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公司信用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不可篡改的机制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数据来源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银行等机构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公司产品及合作方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公开的链上数据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hape 103"/>
          <p:cNvSpPr txBox="1"/>
          <p:nvPr/>
        </p:nvSpPr>
        <p:spPr>
          <a:xfrm>
            <a:off x="1690254" y="4903286"/>
            <a:ext cx="8811491" cy="715578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19" rIns="45719" bIns="45719">
            <a:spAutoFit/>
          </a:bodyPr>
          <a:lstStyle>
            <a:lvl1pPr marL="914400" indent="-914400" defTabSz="1828800">
              <a:lnSpc>
                <a:spcPct val="150000"/>
              </a:lnSpc>
              <a:defRPr sz="5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2700" dirty="0" smtClean="0"/>
              <a:t>去中心化的身份管理：</a:t>
            </a:r>
            <a:r>
              <a:rPr lang="en-US" altLang="zh-CN" sz="2700" dirty="0" smtClean="0"/>
              <a:t>Code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is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Law</a:t>
            </a:r>
            <a:r>
              <a:rPr lang="zh-CN" altLang="en-US" sz="2700" dirty="0"/>
              <a:t> </a:t>
            </a:r>
            <a:r>
              <a:rPr lang="en-US" altLang="zh-CN" sz="2700" dirty="0" smtClean="0"/>
              <a:t>&amp;</a:t>
            </a:r>
            <a:r>
              <a:rPr lang="zh-CN" altLang="en-US" sz="2700" dirty="0" smtClean="0"/>
              <a:t> 万物</a:t>
            </a:r>
            <a:r>
              <a:rPr lang="en-US" altLang="zh-CN" sz="2700" dirty="0" smtClean="0"/>
              <a:t>Token</a:t>
            </a:r>
            <a:r>
              <a:rPr lang="zh-CN" altLang="en-US" sz="2700" dirty="0" smtClean="0"/>
              <a:t>化</a:t>
            </a:r>
            <a:endParaRPr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03"/>
          <p:cNvSpPr txBox="1"/>
          <p:nvPr/>
        </p:nvSpPr>
        <p:spPr>
          <a:xfrm>
            <a:off x="477643" y="1025227"/>
            <a:ext cx="9274176" cy="64632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marL="457200" indent="-457200">
              <a:lnSpc>
                <a:spcPct val="150000"/>
              </a:lnSpc>
              <a:defRPr sz="2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 smtClean="0"/>
              <a:t>去中心化结构下</a:t>
            </a:r>
            <a:r>
              <a:rPr lang="zh-CN" altLang="en-US" dirty="0" smtClean="0"/>
              <a:t>数字</a:t>
            </a:r>
            <a:r>
              <a:rPr dirty="0" smtClean="0"/>
              <a:t>钱包</a:t>
            </a:r>
            <a:r>
              <a:rPr lang="zh-CN" altLang="en-US" dirty="0" smtClean="0"/>
              <a:t>的</a:t>
            </a:r>
            <a:r>
              <a:rPr dirty="0" smtClean="0"/>
              <a:t>商业模式图谱</a:t>
            </a:r>
            <a:endParaRPr dirty="0"/>
          </a:p>
        </p:txBody>
      </p:sp>
      <p:sp>
        <p:nvSpPr>
          <p:cNvPr id="162" name="矩形 5"/>
          <p:cNvSpPr/>
          <p:nvPr/>
        </p:nvSpPr>
        <p:spPr>
          <a:xfrm>
            <a:off x="4169359" y="2710473"/>
            <a:ext cx="1841601" cy="1082673"/>
          </a:xfrm>
          <a:prstGeom prst="rect">
            <a:avLst/>
          </a:prstGeom>
          <a:solidFill>
            <a:srgbClr val="E0B07E"/>
          </a:solidFill>
          <a:ln w="12700">
            <a:miter lim="400000"/>
          </a:ln>
          <a:effectLst>
            <a:outerShdw blurRad="139700" dist="2032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3" name="矩形 6"/>
          <p:cNvSpPr/>
          <p:nvPr/>
        </p:nvSpPr>
        <p:spPr>
          <a:xfrm>
            <a:off x="4169359" y="3978636"/>
            <a:ext cx="1841601" cy="1082673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blurRad="139700" dist="2032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4" name="矩形 7"/>
          <p:cNvSpPr/>
          <p:nvPr/>
        </p:nvSpPr>
        <p:spPr>
          <a:xfrm>
            <a:off x="6181040" y="2710473"/>
            <a:ext cx="1841601" cy="1082673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blurRad="139700" dist="2032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5" name="矩形 8"/>
          <p:cNvSpPr/>
          <p:nvPr/>
        </p:nvSpPr>
        <p:spPr>
          <a:xfrm>
            <a:off x="6181040" y="3978636"/>
            <a:ext cx="1841601" cy="1082673"/>
          </a:xfrm>
          <a:prstGeom prst="rect">
            <a:avLst/>
          </a:prstGeom>
          <a:solidFill>
            <a:srgbClr val="E0B07E"/>
          </a:solidFill>
          <a:ln w="12700">
            <a:miter lim="400000"/>
          </a:ln>
          <a:effectLst>
            <a:outerShdw blurRad="139700" dist="2032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6" name="矩形 10"/>
          <p:cNvSpPr txBox="1"/>
          <p:nvPr/>
        </p:nvSpPr>
        <p:spPr>
          <a:xfrm>
            <a:off x="8192720" y="2625817"/>
            <a:ext cx="707884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E0B07E"/>
                </a:solidFill>
                <a:latin typeface="Segoe UI" panose="020B0502040204020203"/>
                <a:ea typeface="Segoe UI" panose="020B0502040204020203"/>
                <a:cs typeface="Segoe UI" panose="020B0502040204020203"/>
                <a:sym typeface="Segoe UI" panose="020B0502040204020203"/>
              </a:defRPr>
            </a:lvl1pPr>
          </a:lstStyle>
          <a:p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交易</a:t>
            </a:r>
          </a:p>
        </p:txBody>
      </p:sp>
      <p:sp>
        <p:nvSpPr>
          <p:cNvPr id="167" name="矩形 16"/>
          <p:cNvSpPr txBox="1"/>
          <p:nvPr/>
        </p:nvSpPr>
        <p:spPr>
          <a:xfrm>
            <a:off x="8192720" y="4860528"/>
            <a:ext cx="1265729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E0B07E"/>
                </a:solidFill>
                <a:latin typeface="Segoe UI" panose="020B0502040204020203"/>
                <a:ea typeface="Segoe UI" panose="020B0502040204020203"/>
                <a:cs typeface="Segoe UI" panose="020B0502040204020203"/>
                <a:sym typeface="Segoe UI" panose="020B0502040204020203"/>
              </a:defRPr>
            </a:lvl1pPr>
          </a:lstStyle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8" name="矩形 17"/>
          <p:cNvSpPr txBox="1"/>
          <p:nvPr/>
        </p:nvSpPr>
        <p:spPr>
          <a:xfrm>
            <a:off x="8192720" y="4516751"/>
            <a:ext cx="4032301" cy="281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BFBFBF"/>
                </a:solidFill>
                <a:latin typeface="Segoe UI" panose="020B0502040204020203"/>
                <a:ea typeface="Segoe UI" panose="020B0502040204020203"/>
                <a:cs typeface="Segoe UI" panose="020B0502040204020203"/>
                <a:sym typeface="Segoe UI" panose="020B0502040204020203"/>
              </a:defRPr>
            </a:lvl1pPr>
          </a:lstStyle>
          <a:p>
            <a:r>
              <a:t> </a:t>
            </a:r>
          </a:p>
        </p:txBody>
      </p:sp>
      <p:sp>
        <p:nvSpPr>
          <p:cNvPr id="169" name="矩形 18"/>
          <p:cNvSpPr txBox="1"/>
          <p:nvPr/>
        </p:nvSpPr>
        <p:spPr>
          <a:xfrm>
            <a:off x="2675843" y="4860528"/>
            <a:ext cx="1323437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3000">
                <a:solidFill>
                  <a:srgbClr val="E0B07E"/>
                </a:solidFill>
                <a:latin typeface="Segoe UI" panose="020B0502040204020203"/>
                <a:ea typeface="Segoe UI" panose="020B0502040204020203"/>
                <a:cs typeface="Segoe UI" panose="020B0502040204020203"/>
                <a:sym typeface="Segoe UI" panose="020B0502040204020203"/>
              </a:defRPr>
            </a:lvl1pPr>
          </a:lstStyle>
          <a:p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金融资产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0" name="矩形 20"/>
          <p:cNvSpPr txBox="1"/>
          <p:nvPr/>
        </p:nvSpPr>
        <p:spPr>
          <a:xfrm>
            <a:off x="3137508" y="2625817"/>
            <a:ext cx="707884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E0B07E"/>
                </a:solidFill>
                <a:latin typeface="Segoe UI" panose="020B0502040204020203"/>
                <a:ea typeface="Segoe UI" panose="020B0502040204020203"/>
                <a:cs typeface="Segoe UI" panose="020B0502040204020203"/>
                <a:sym typeface="Segoe UI" panose="020B0502040204020203"/>
              </a:defRPr>
            </a:lvl1pPr>
          </a:lstStyle>
          <a:p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征信</a:t>
            </a:r>
          </a:p>
        </p:txBody>
      </p:sp>
      <p:pic>
        <p:nvPicPr>
          <p:cNvPr id="171" name="图片 22" descr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390" y="2981956"/>
            <a:ext cx="492433" cy="4924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2" name="图片 23" descr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188" y="4284472"/>
            <a:ext cx="453303" cy="4473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3" name="图片 24" descr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10" y="4215746"/>
            <a:ext cx="584793" cy="5847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4" name="图片 25" descr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188" y="3001520"/>
            <a:ext cx="453303" cy="45330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117"/>
          <p:cNvSpPr txBox="1"/>
          <p:nvPr/>
        </p:nvSpPr>
        <p:spPr>
          <a:xfrm>
            <a:off x="1650670" y="2682472"/>
            <a:ext cx="9060873" cy="18135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lvl1pPr>
          </a:lstStyle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未来的世界是万物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token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化的世界，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数字钱包将承担数字银行的职责，作为连接万物的桥梁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而你，将扮演怎样的角色？</a:t>
            </a:r>
          </a:p>
        </p:txBody>
      </p:sp>
      <p:sp>
        <p:nvSpPr>
          <p:cNvPr id="207" name="Shape 103"/>
          <p:cNvSpPr txBox="1"/>
          <p:nvPr/>
        </p:nvSpPr>
        <p:spPr>
          <a:xfrm>
            <a:off x="556894" y="1299209"/>
            <a:ext cx="9274176" cy="58105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marL="457200" indent="-457200">
              <a:lnSpc>
                <a:spcPct val="150000"/>
              </a:lnSpc>
              <a:defRPr sz="2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 smtClean="0"/>
              <a:t>数字钱包</a:t>
            </a:r>
            <a:r>
              <a:rPr dirty="0" smtClean="0"/>
              <a:t>的未来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"/>
          <p:cNvSpPr txBox="1"/>
          <p:nvPr/>
        </p:nvSpPr>
        <p:spPr>
          <a:xfrm>
            <a:off x="3222600" y="1115060"/>
            <a:ext cx="5746801" cy="642161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spAutoFit/>
          </a:bodyPr>
          <a:lstStyle>
            <a:lvl1pPr marL="914400" indent="-914400" defTabSz="1828800">
              <a:lnSpc>
                <a:spcPct val="150000"/>
              </a:lnSpc>
              <a:defRPr sz="5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sz="2700" dirty="0">
                <a:latin typeface="Microsoft YaHei" charset="-122"/>
                <a:ea typeface="Microsoft YaHei" charset="-122"/>
                <a:cs typeface="Microsoft YaHei" charset="-122"/>
              </a:rPr>
              <a:t>先来看两组数据</a:t>
            </a:r>
          </a:p>
        </p:txBody>
      </p:sp>
      <p:sp>
        <p:nvSpPr>
          <p:cNvPr id="4" name="Shape 104"/>
          <p:cNvSpPr txBox="1"/>
          <p:nvPr/>
        </p:nvSpPr>
        <p:spPr>
          <a:xfrm>
            <a:off x="1147160" y="3611879"/>
            <a:ext cx="4337412" cy="1628775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spAutoFit/>
          </a:bodyPr>
          <a:lstStyle/>
          <a:p>
            <a:pPr defTabSz="457200">
              <a:defRPr sz="32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目前Coinmarketcap收录了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1855</a:t>
            </a:r>
            <a:r>
              <a:rPr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种数字货币</a:t>
            </a:r>
            <a:r>
              <a:rPr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，而据以太坊浏览器统计</a:t>
            </a:r>
            <a:r>
              <a:rPr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</a:t>
            </a:r>
            <a:r>
              <a:rPr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ERC20</a:t>
            </a:r>
            <a:r>
              <a:rPr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token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已超过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  <a:r>
              <a:rPr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种</a:t>
            </a:r>
            <a:r>
              <a:rPr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对用户来说</a:t>
            </a:r>
            <a:r>
              <a:rPr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越来越多类型数字货币的管理将是一个挑战</a:t>
            </a:r>
          </a:p>
        </p:txBody>
      </p:sp>
      <p:sp>
        <p:nvSpPr>
          <p:cNvPr id="5" name="Shape 105"/>
          <p:cNvSpPr txBox="1"/>
          <p:nvPr/>
        </p:nvSpPr>
        <p:spPr>
          <a:xfrm>
            <a:off x="2120035" y="2272029"/>
            <a:ext cx="2663548" cy="1015661"/>
          </a:xfrm>
          <a:prstGeom prst="rect">
            <a:avLst/>
          </a:prstGeom>
          <a:ln w="12700">
            <a:miter lim="400000"/>
          </a:ln>
        </p:spPr>
        <p:txBody>
          <a:bodyPr wrap="none" lIns="45719" tIns="45719" rIns="45719" bIns="45719">
            <a:spAutoFit/>
          </a:bodyPr>
          <a:lstStyle>
            <a:lvl1pPr algn="l" defTabSz="1828800">
              <a:defRPr sz="12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6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6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855</a:t>
            </a:r>
            <a:r>
              <a:rPr sz="6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种</a:t>
            </a:r>
            <a:endParaRPr sz="60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Shape 106"/>
          <p:cNvSpPr txBox="1"/>
          <p:nvPr/>
        </p:nvSpPr>
        <p:spPr>
          <a:xfrm>
            <a:off x="6655601" y="2272029"/>
            <a:ext cx="3937935" cy="1015661"/>
          </a:xfrm>
          <a:prstGeom prst="rect">
            <a:avLst/>
          </a:prstGeom>
          <a:ln w="12700">
            <a:miter lim="400000"/>
          </a:ln>
        </p:spPr>
        <p:txBody>
          <a:bodyPr wrap="none" lIns="45719" tIns="45719" rIns="45719" bIns="45719">
            <a:spAutoFit/>
          </a:bodyPr>
          <a:lstStyle>
            <a:lvl1pPr algn="l" defTabSz="1828800">
              <a:defRPr sz="12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6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￥</a:t>
            </a:r>
            <a:r>
              <a:rPr lang="en-US" altLang="zh-CN" sz="6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1.41</a:t>
            </a:r>
            <a:r>
              <a:rPr lang="zh-CN" altLang="en-US" sz="6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万亿</a:t>
            </a:r>
            <a:endParaRPr lang="zh-CN" altLang="en-US" sz="60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Shape 107"/>
          <p:cNvSpPr txBox="1"/>
          <p:nvPr/>
        </p:nvSpPr>
        <p:spPr>
          <a:xfrm>
            <a:off x="6642205" y="3624579"/>
            <a:ext cx="4591022" cy="1323437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spAutoFit/>
          </a:bodyPr>
          <a:lstStyle/>
          <a:p>
            <a:pPr defTabSz="457200">
              <a:defRPr sz="32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Coinmarketcap收录的数字货币</a:t>
            </a:r>
          </a:p>
          <a:p>
            <a:pPr defTabSz="457200">
              <a:defRPr sz="32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当前总市值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约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1.41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万亿元</a:t>
            </a:r>
            <a:r>
              <a:rPr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，过去24</a:t>
            </a:r>
            <a:r>
              <a:rPr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小时交易量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约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亿元</a:t>
            </a:r>
            <a:endParaRPr lang="en-US" altLang="zh-CN" sz="20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457200">
              <a:defRPr sz="32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截止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2018-</a:t>
            </a:r>
            <a:r>
              <a:rPr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35" y="-36195"/>
            <a:ext cx="12523470" cy="6991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53290" y="3151097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 谢 观 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1" y="4162026"/>
            <a:ext cx="8903903" cy="2243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1" y="1475348"/>
            <a:ext cx="8903903" cy="2275179"/>
          </a:xfrm>
          <a:prstGeom prst="rect">
            <a:avLst/>
          </a:prstGeom>
        </p:spPr>
      </p:pic>
      <p:sp>
        <p:nvSpPr>
          <p:cNvPr id="7" name="Shape 103"/>
          <p:cNvSpPr txBox="1"/>
          <p:nvPr/>
        </p:nvSpPr>
        <p:spPr>
          <a:xfrm>
            <a:off x="9725891" y="2359022"/>
            <a:ext cx="2057962" cy="923328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19" rIns="45719" bIns="45719">
            <a:spAutoFit/>
          </a:bodyPr>
          <a:lstStyle>
            <a:lvl1pPr marL="914400" indent="-914400" defTabSz="1828800">
              <a:lnSpc>
                <a:spcPct val="150000"/>
              </a:lnSpc>
              <a:defRPr sz="5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2013.05-2016.05</a:t>
            </a:r>
          </a:p>
          <a:p>
            <a:pPr algn="ctr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数字货币市值趋势</a:t>
            </a:r>
            <a:endParaRPr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Shape 103"/>
          <p:cNvSpPr txBox="1"/>
          <p:nvPr/>
        </p:nvSpPr>
        <p:spPr>
          <a:xfrm>
            <a:off x="9725891" y="5030018"/>
            <a:ext cx="2057962" cy="458906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19" rIns="45719" bIns="45719">
            <a:spAutoFit/>
          </a:bodyPr>
          <a:lstStyle>
            <a:lvl1pPr marL="914400" indent="-914400" defTabSz="1828800">
              <a:lnSpc>
                <a:spcPct val="150000"/>
              </a:lnSpc>
              <a:defRPr sz="5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2016.04-2018.08</a:t>
            </a:r>
          </a:p>
        </p:txBody>
      </p:sp>
    </p:spTree>
    <p:extLst>
      <p:ext uri="{BB962C8B-B14F-4D97-AF65-F5344CB8AC3E}">
        <p14:creationId xmlns:p14="http://schemas.microsoft.com/office/powerpoint/2010/main" val="106771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074"/>
            <a:ext cx="9749642" cy="4317822"/>
          </a:xfrm>
          <a:prstGeom prst="rect">
            <a:avLst/>
          </a:prstGeom>
        </p:spPr>
      </p:pic>
      <p:sp>
        <p:nvSpPr>
          <p:cNvPr id="6" name="Shape 103"/>
          <p:cNvSpPr txBox="1"/>
          <p:nvPr/>
        </p:nvSpPr>
        <p:spPr>
          <a:xfrm>
            <a:off x="10058400" y="2905300"/>
            <a:ext cx="1951083" cy="923328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19" rIns="45719" bIns="45719">
            <a:spAutoFit/>
          </a:bodyPr>
          <a:lstStyle>
            <a:lvl1pPr marL="914400" indent="-914400" defTabSz="1828800">
              <a:lnSpc>
                <a:spcPct val="150000"/>
              </a:lnSpc>
              <a:defRPr sz="5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2013.05-2018.08</a:t>
            </a:r>
          </a:p>
          <a:p>
            <a:pPr algn="ctr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数字货币市值占比</a:t>
            </a:r>
            <a:endParaRPr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20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.0阶段…"/>
          <p:cNvSpPr/>
          <p:nvPr/>
        </p:nvSpPr>
        <p:spPr>
          <a:xfrm>
            <a:off x="556491" y="1729015"/>
            <a:ext cx="1402938" cy="883097"/>
          </a:xfrm>
          <a:prstGeom prst="rect">
            <a:avLst/>
          </a:prstGeom>
          <a:ln w="25400">
            <a:solidFill>
              <a:srgbClr val="AD5B2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1.0阶段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比特币</a:t>
            </a:r>
          </a:p>
        </p:txBody>
      </p:sp>
      <p:sp>
        <p:nvSpPr>
          <p:cNvPr id="21" name="线条"/>
          <p:cNvSpPr/>
          <p:nvPr/>
        </p:nvSpPr>
        <p:spPr>
          <a:xfrm>
            <a:off x="1915390" y="2170563"/>
            <a:ext cx="1354769" cy="1449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2.0阶段…"/>
          <p:cNvSpPr/>
          <p:nvPr/>
        </p:nvSpPr>
        <p:spPr>
          <a:xfrm>
            <a:off x="3270159" y="1729015"/>
            <a:ext cx="1402939" cy="883097"/>
          </a:xfrm>
          <a:prstGeom prst="rect">
            <a:avLst/>
          </a:prstGeom>
          <a:ln w="25400">
            <a:solidFill>
              <a:srgbClr val="AD5B2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2.0阶段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以太坊</a:t>
            </a:r>
          </a:p>
        </p:txBody>
      </p:sp>
      <p:sp>
        <p:nvSpPr>
          <p:cNvPr id="23" name="线条"/>
          <p:cNvSpPr/>
          <p:nvPr/>
        </p:nvSpPr>
        <p:spPr>
          <a:xfrm>
            <a:off x="4569690" y="2170563"/>
            <a:ext cx="143015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3.0阶段…"/>
          <p:cNvSpPr/>
          <p:nvPr/>
        </p:nvSpPr>
        <p:spPr>
          <a:xfrm>
            <a:off x="5983828" y="1729015"/>
            <a:ext cx="1402939" cy="883097"/>
          </a:xfrm>
          <a:prstGeom prst="rect">
            <a:avLst/>
          </a:prstGeom>
          <a:ln w="25400">
            <a:solidFill>
              <a:srgbClr val="AD5B2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3.0阶段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EOS</a:t>
            </a:r>
          </a:p>
        </p:txBody>
      </p:sp>
      <p:sp>
        <p:nvSpPr>
          <p:cNvPr id="25" name="创造了一个去中心化结构下的P2P现金支付系统"/>
          <p:cNvSpPr/>
          <p:nvPr/>
        </p:nvSpPr>
        <p:spPr>
          <a:xfrm>
            <a:off x="556491" y="3037115"/>
            <a:ext cx="1402938" cy="3070970"/>
          </a:xfrm>
          <a:prstGeom prst="rect">
            <a:avLst/>
          </a:prstGeom>
          <a:ln w="25400">
            <a:solidFill>
              <a:srgbClr val="AD5B2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创造了一个去中心化结构下的P2P现金支付系统</a:t>
            </a:r>
          </a:p>
        </p:txBody>
      </p:sp>
      <p:sp>
        <p:nvSpPr>
          <p:cNvPr id="26" name="智能合约创造上千亿市值的TOKEN经济"/>
          <p:cNvSpPr/>
          <p:nvPr/>
        </p:nvSpPr>
        <p:spPr>
          <a:xfrm>
            <a:off x="3270159" y="3037115"/>
            <a:ext cx="1402939" cy="3070970"/>
          </a:xfrm>
          <a:prstGeom prst="rect">
            <a:avLst/>
          </a:prstGeom>
          <a:ln w="25400">
            <a:solidFill>
              <a:srgbClr val="AD5B2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智能合约创造上千亿市值的TOKEN经济</a:t>
            </a:r>
          </a:p>
        </p:txBody>
      </p:sp>
      <p:sp>
        <p:nvSpPr>
          <p:cNvPr id="27" name="在主网上线之前，用户即已达到两百多万，市值最高达千亿"/>
          <p:cNvSpPr/>
          <p:nvPr/>
        </p:nvSpPr>
        <p:spPr>
          <a:xfrm>
            <a:off x="5983828" y="3037115"/>
            <a:ext cx="1402939" cy="3070970"/>
          </a:xfrm>
          <a:prstGeom prst="rect">
            <a:avLst/>
          </a:prstGeom>
          <a:ln w="25400">
            <a:solidFill>
              <a:srgbClr val="AD5B2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在主网上线之前，用户即已达到两百多万，市值最高达千亿</a:t>
            </a:r>
          </a:p>
        </p:txBody>
      </p:sp>
      <p:sp>
        <p:nvSpPr>
          <p:cNvPr id="28" name="Shape 103"/>
          <p:cNvSpPr txBox="1"/>
          <p:nvPr/>
        </p:nvSpPr>
        <p:spPr>
          <a:xfrm>
            <a:off x="8407730" y="2351315"/>
            <a:ext cx="3253839" cy="3000819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19" rIns="45719" bIns="45719">
            <a:spAutoFit/>
          </a:bodyPr>
          <a:lstStyle>
            <a:lvl1pPr marL="914400" indent="-914400" defTabSz="1828800">
              <a:lnSpc>
                <a:spcPct val="150000"/>
              </a:lnSpc>
              <a:defRPr sz="5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数字货币趋势变动原因：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/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区块链产品技术的迭代更新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   从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1.0-3.0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，奠定繁荣基础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/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/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市场经济的变化：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/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  新形势，新用户，新资金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38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946695"/>
              </p:ext>
            </p:extLst>
          </p:nvPr>
        </p:nvGraphicFramePr>
        <p:xfrm>
          <a:off x="838200" y="2265011"/>
          <a:ext cx="10515600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42506"/>
                <a:gridCol w="3115294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人民币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Q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币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比特币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发行机构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央行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腾讯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无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价值背书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政府信用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公司信用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共识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记账方式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银行和清算机构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公司系统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全网矿工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hape 103"/>
          <p:cNvSpPr txBox="1"/>
          <p:nvPr/>
        </p:nvSpPr>
        <p:spPr>
          <a:xfrm>
            <a:off x="3222599" y="4938914"/>
            <a:ext cx="5746801" cy="715578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spAutoFit/>
          </a:bodyPr>
          <a:lstStyle>
            <a:lvl1pPr marL="914400" indent="-914400" defTabSz="1828800">
              <a:lnSpc>
                <a:spcPct val="150000"/>
              </a:lnSpc>
              <a:defRPr sz="5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2700" dirty="0" smtClean="0"/>
              <a:t>去中心化数字货币：</a:t>
            </a:r>
            <a:r>
              <a:rPr lang="en-US" altLang="zh-CN" sz="2700" dirty="0" smtClean="0"/>
              <a:t>Code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is</a:t>
            </a:r>
            <a:r>
              <a:rPr lang="zh-CN" altLang="en-US" sz="2700" dirty="0" smtClean="0"/>
              <a:t> </a:t>
            </a:r>
            <a:r>
              <a:rPr lang="en-US" altLang="zh-CN" sz="2700" dirty="0"/>
              <a:t>L</a:t>
            </a:r>
            <a:r>
              <a:rPr lang="en-US" altLang="zh-CN" sz="2700" dirty="0" smtClean="0"/>
              <a:t>aw</a:t>
            </a:r>
            <a:endParaRPr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7"/>
          <p:cNvSpPr txBox="1"/>
          <p:nvPr/>
        </p:nvSpPr>
        <p:spPr>
          <a:xfrm>
            <a:off x="786648" y="1345828"/>
            <a:ext cx="10031106" cy="206209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数字资产管理</a:t>
            </a:r>
            <a:endPara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endPara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中心化</a:t>
            </a: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 </a:t>
            </a:r>
            <a:r>
              <a:rPr lang="en-US" altLang="zh-CN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VS</a:t>
            </a: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去中心化</a:t>
            </a: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</a:t>
            </a:r>
            <a:endPara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3375" y="3636220"/>
            <a:ext cx="2613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如火币，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OKex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等交易所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资产托管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37110" y="3636220"/>
            <a:ext cx="26709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Kcash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等去中心化钱包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100%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自主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24342" y="5422015"/>
            <a:ext cx="8355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800">
                <a:solidFill>
                  <a:srgbClr val="D4A86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defRPr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给你一个完全自主的新世界，你是否真的敢要？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7"/>
          <p:cNvSpPr/>
          <p:nvPr/>
        </p:nvSpPr>
        <p:spPr>
          <a:xfrm>
            <a:off x="676898" y="1673372"/>
            <a:ext cx="515971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数字货币钱包</a:t>
            </a:r>
            <a:endParaRPr lang="en-US" altLang="zh-CN" sz="2800" dirty="0" smtClean="0">
              <a:solidFill>
                <a:srgbClr val="D4A86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实质是私钥、地址和区块链数据的管理和使用工具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真实的资产、交易等信息都记录保存在区块链上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767" y="1853710"/>
            <a:ext cx="4316639" cy="39845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643124">
            <a:off x="6483932" y="2095001"/>
            <a:ext cx="1389413" cy="22122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977550">
            <a:off x="9339325" y="3675817"/>
            <a:ext cx="1061168" cy="408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数据沟通</a:t>
            </a:r>
            <a:endParaRPr 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18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202937"/>
            <a:ext cx="7662985" cy="5000096"/>
          </a:xfrm>
          <a:prstGeom prst="rect">
            <a:avLst/>
          </a:prstGeom>
        </p:spPr>
      </p:pic>
      <p:sp>
        <p:nvSpPr>
          <p:cNvPr id="3" name="Shape 103"/>
          <p:cNvSpPr txBox="1"/>
          <p:nvPr/>
        </p:nvSpPr>
        <p:spPr>
          <a:xfrm>
            <a:off x="9203375" y="2654815"/>
            <a:ext cx="2861953" cy="1048170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19" rIns="45719" bIns="45719">
            <a:spAutoFit/>
          </a:bodyPr>
          <a:lstStyle>
            <a:lvl1pPr marL="914400" indent="-914400" defTabSz="1828800">
              <a:lnSpc>
                <a:spcPct val="150000"/>
              </a:lnSpc>
              <a:defRPr sz="5400">
                <a:solidFill>
                  <a:srgbClr val="D4A86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2200" dirty="0" smtClean="0">
                <a:latin typeface="Microsoft YaHei" charset="-122"/>
                <a:ea typeface="Microsoft YaHei" charset="-122"/>
                <a:cs typeface="Microsoft YaHei" charset="-122"/>
              </a:rPr>
              <a:t>数字货币钱包用户数</a:t>
            </a:r>
            <a:endParaRPr lang="en-US" altLang="zh-CN" sz="2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200" dirty="0" smtClean="0">
                <a:latin typeface="Microsoft YaHei" charset="-122"/>
                <a:ea typeface="Microsoft YaHei" charset="-122"/>
                <a:cs typeface="Microsoft YaHei" charset="-122"/>
              </a:rPr>
              <a:t>2015</a:t>
            </a:r>
            <a:r>
              <a:rPr lang="zh-CN" altLang="en-US" sz="22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200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22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200" dirty="0" smtClean="0">
                <a:latin typeface="Microsoft YaHei" charset="-122"/>
                <a:ea typeface="Microsoft YaHei" charset="-122"/>
                <a:cs typeface="Microsoft YaHei" charset="-122"/>
              </a:rPr>
              <a:t>2018</a:t>
            </a:r>
          </a:p>
        </p:txBody>
      </p:sp>
      <p:sp>
        <p:nvSpPr>
          <p:cNvPr id="2" name="Rectangle 1"/>
          <p:cNvSpPr/>
          <p:nvPr/>
        </p:nvSpPr>
        <p:spPr>
          <a:xfrm>
            <a:off x="842962" y="6320043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数据来源于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Statista.com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KaiTi" charset="-122"/>
              </a:rPr>
              <a:t> 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57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523</Words>
  <Application>Microsoft Macintosh PowerPoint</Application>
  <PresentationFormat>Widescreen</PresentationFormat>
  <Paragraphs>133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Calibri</vt:lpstr>
      <vt:lpstr>Calibri Light</vt:lpstr>
      <vt:lpstr>Helvetica</vt:lpstr>
      <vt:lpstr>KaiTi</vt:lpstr>
      <vt:lpstr>Microsoft YaHei</vt:lpstr>
      <vt:lpstr>PingFang SC Medium</vt:lpstr>
      <vt:lpstr>PingFang SC Regular</vt:lpstr>
      <vt:lpstr>PingFang SC Semibold</vt:lpstr>
      <vt:lpstr>Segoe UI</vt:lpstr>
      <vt:lpstr>宋体</vt:lpstr>
      <vt:lpstr>微软雅黑</vt:lpstr>
      <vt:lpstr>楷体</vt:lpstr>
      <vt:lpstr>等线</vt:lpstr>
      <vt:lpstr>黑体</vt:lpstr>
      <vt:lpstr>Arial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y10428</cp:lastModifiedBy>
  <cp:revision>73</cp:revision>
  <dcterms:created xsi:type="dcterms:W3CDTF">2018-06-25T07:15:00Z</dcterms:created>
  <dcterms:modified xsi:type="dcterms:W3CDTF">2018-08-17T00:54:58Z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